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005840"/>
            <a:ext cx="3291840" cy="411480"/>
          </a:xfrm>
          <a:prstGeom prst="roundRect">
            <a:avLst>
              <a:gd name="adj" fmla="val 40000"/>
            </a:avLst>
          </a:prstGeom>
          <a:solidFill>
            <a:srgbClr val="15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005840"/>
            <a:ext cx="3291840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5A623"/>
                </a:solidFill>
                <a:latin typeface="Calibri"/>
              </a:rPr>
              <a:t>TIRE-DERIVED FUEL · MASTER PROCESS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Calibri"/>
              </a:rPr>
              <a:t>South America → Pakistan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105156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600" b="0" i="0">
                <a:solidFill>
                  <a:srgbClr val="F5A623"/>
                </a:solidFill>
                <a:latin typeface="Calibri"/>
              </a:rPr>
              <a:t>Cement Plant Supply Chain Flow 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657600"/>
            <a:ext cx="10515600" cy="12801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 i="0">
                <a:solidFill>
                  <a:srgbClr val="C9D2E0"/>
                </a:solidFill>
                <a:latin typeface="Calibri"/>
              </a:rPr>
              <a:t>End-to-end process map covering client sourcing, regulatory approvals, ocean transit, customs clearance, inland delivery and kiln co-processing — with all required documents at each step.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120640"/>
            <a:ext cx="2468880" cy="914400"/>
          </a:xfrm>
          <a:prstGeom prst="roundRect">
            <a:avLst>
              <a:gd name="adj" fmla="val 10000"/>
            </a:avLst>
          </a:prstGeom>
          <a:solidFill>
            <a:srgbClr val="15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5212080"/>
            <a:ext cx="246888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F5A623"/>
                </a:solidFill>
                <a:latin typeface="Calibri"/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623560"/>
            <a:ext cx="246888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0" i="0">
                <a:solidFill>
                  <a:srgbClr val="C9D2E0"/>
                </a:solidFill>
                <a:latin typeface="Calibri"/>
              </a:rPr>
              <a:t>Phases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29000" y="5120640"/>
            <a:ext cx="2468880" cy="914400"/>
          </a:xfrm>
          <a:prstGeom prst="roundRect">
            <a:avLst>
              <a:gd name="adj" fmla="val 10000"/>
            </a:avLst>
          </a:prstGeom>
          <a:solidFill>
            <a:srgbClr val="15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29000" y="5212080"/>
            <a:ext cx="246888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F5A623"/>
                </a:solidFill>
                <a:latin typeface="Calibri"/>
              </a:rPr>
              <a:t>60–90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5623560"/>
            <a:ext cx="246888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0" i="0">
                <a:solidFill>
                  <a:srgbClr val="C9D2E0"/>
                </a:solidFill>
                <a:latin typeface="Calibri"/>
              </a:rPr>
              <a:t>Day cycle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5120640"/>
            <a:ext cx="2468880" cy="914400"/>
          </a:xfrm>
          <a:prstGeom prst="roundRect">
            <a:avLst>
              <a:gd name="adj" fmla="val 10000"/>
            </a:avLst>
          </a:prstGeom>
          <a:solidFill>
            <a:srgbClr val="15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35040" y="5212080"/>
            <a:ext cx="246888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F5A623"/>
                </a:solidFill>
                <a:latin typeface="Calibri"/>
              </a:rPr>
              <a:t>HS 4012.20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5623560"/>
            <a:ext cx="246888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0" i="0">
                <a:solidFill>
                  <a:srgbClr val="C9D2E0"/>
                </a:solidFill>
                <a:latin typeface="Calibri"/>
              </a:rPr>
              <a:t>Tariff code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41080" y="5120640"/>
            <a:ext cx="2468880" cy="914400"/>
          </a:xfrm>
          <a:prstGeom prst="roundRect">
            <a:avLst>
              <a:gd name="adj" fmla="val 10000"/>
            </a:avLst>
          </a:prstGeom>
          <a:solidFill>
            <a:srgbClr val="15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41080" y="5212080"/>
            <a:ext cx="246888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2400" b="1" i="0">
                <a:solidFill>
                  <a:srgbClr val="F5A623"/>
                </a:solidFill>
                <a:latin typeface="Calibri"/>
              </a:rPr>
              <a:t>B3140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41080" y="5623560"/>
            <a:ext cx="246888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0" i="0">
                <a:solidFill>
                  <a:srgbClr val="C9D2E0"/>
                </a:solidFill>
                <a:latin typeface="Calibri"/>
              </a:rPr>
              <a:t>Basel annex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6355080"/>
            <a:ext cx="36576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0" i="0">
                <a:solidFill>
                  <a:srgbClr val="808CA1"/>
                </a:solidFill>
                <a:latin typeface="Calibri"/>
              </a:rPr>
              <a:t>Confidential · Internal &amp; Client-Facing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End-to-End Process — Master 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Nine sequential phases from supplier identification to Basel closure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114300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11480" y="1143000"/>
            <a:ext cx="2121408" cy="164592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48640" y="143560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143560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43560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Client Sourcing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&amp; Qualification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551176" y="164134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697480" y="114300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697480" y="1143000"/>
            <a:ext cx="2121408" cy="164592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834640" y="143560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34640" y="143560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37560" y="143560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Pre-Shipment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Preparation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4837176" y="164134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983480" y="114300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983480" y="1143000"/>
            <a:ext cx="2121408" cy="164592"/>
          </a:xfrm>
          <a:prstGeom prst="rect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120640" y="143560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143560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23560" y="143560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Regulatory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Approvals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123176" y="164134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269480" y="114300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269480" y="1143000"/>
            <a:ext cx="2121408" cy="164592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06640" y="143560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06640" y="143560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09560" y="143560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Origin Customs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&amp; Vessel Loading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9409176" y="164134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9555480" y="114300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555480" y="1143000"/>
            <a:ext cx="2121408" cy="164592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692640" y="143560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92640" y="143560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95560" y="143560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Ocean Transit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35–55 days</a:t>
            </a:r>
          </a:p>
        </p:txBody>
      </p:sp>
      <p:sp>
        <p:nvSpPr>
          <p:cNvPr id="38" name="Down Arrow 37"/>
          <p:cNvSpPr/>
          <p:nvPr/>
        </p:nvSpPr>
        <p:spPr>
          <a:xfrm>
            <a:off x="11277295" y="2514600"/>
            <a:ext cx="411480" cy="502920"/>
          </a:xfrm>
          <a:prstGeom prst="down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11480" y="333756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1480" y="3337560"/>
            <a:ext cx="2121408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548640" y="363016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48640" y="363016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51560" y="363016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Pakistan Customs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Clearance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2551176" y="383590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2697480" y="333756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697480" y="3337560"/>
            <a:ext cx="2121408" cy="164592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834640" y="363016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834640" y="363016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7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337560" y="363016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Inland Transport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to Plant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4837176" y="383590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4983480" y="333756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983480" y="3337560"/>
            <a:ext cx="2121408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5120640" y="363016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120640" y="363016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23560" y="363016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Plant Receipt &amp;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Kiln Co-Processing</a:t>
            </a:r>
          </a:p>
        </p:txBody>
      </p:sp>
      <p:sp>
        <p:nvSpPr>
          <p:cNvPr id="56" name="Right Arrow 55"/>
          <p:cNvSpPr/>
          <p:nvPr/>
        </p:nvSpPr>
        <p:spPr>
          <a:xfrm>
            <a:off x="7123176" y="3835908"/>
            <a:ext cx="292608" cy="329184"/>
          </a:xfrm>
          <a:prstGeom prst="rightArrow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7269480" y="3337560"/>
            <a:ext cx="2121408" cy="1325880"/>
          </a:xfrm>
          <a:prstGeom prst="roundRect">
            <a:avLst>
              <a:gd name="adj" fmla="val 8000"/>
            </a:avLst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269480" y="3337560"/>
            <a:ext cx="2121408" cy="164592"/>
          </a:xfrm>
          <a:prstGeom prst="rect">
            <a:avLst/>
          </a:prstGeom>
          <a:solidFill>
            <a:srgbClr val="455A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406640" y="3630168"/>
            <a:ext cx="457200" cy="457200"/>
          </a:xfrm>
          <a:prstGeom prst="ellipse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406640" y="363016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0E1F3A"/>
                </a:solidFill>
                <a:latin typeface="Calibri"/>
              </a:rPr>
              <a:t>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9560" y="3630168"/>
            <a:ext cx="1344168" cy="960120"/>
          </a:xfrm>
          <a:prstGeom prst="rect">
            <a:avLst/>
          </a:prstGeom>
          <a:noFill/>
        </p:spPr>
        <p:txBody>
          <a:bodyPr wrap="square" lIns="54864" rIns="54864" tIns="36576" bIns="36576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Closure, Basel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&amp; Settlement</a:t>
            </a:r>
          </a:p>
        </p:txBody>
      </p:sp>
      <p:sp>
        <p:nvSpPr>
          <p:cNvPr id="62" name="Oval 61"/>
          <p:cNvSpPr/>
          <p:nvPr/>
        </p:nvSpPr>
        <p:spPr>
          <a:xfrm>
            <a:off x="457200" y="5074920"/>
            <a:ext cx="164592" cy="164592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13232" y="5029200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0" i="0">
                <a:solidFill>
                  <a:srgbClr val="6B7280"/>
                </a:solidFill>
                <a:latin typeface="Calibri"/>
              </a:rPr>
              <a:t>Origin operations</a:t>
            </a:r>
          </a:p>
        </p:txBody>
      </p:sp>
      <p:sp>
        <p:nvSpPr>
          <p:cNvPr id="64" name="Oval 63"/>
          <p:cNvSpPr/>
          <p:nvPr/>
        </p:nvSpPr>
        <p:spPr>
          <a:xfrm>
            <a:off x="2697480" y="5074920"/>
            <a:ext cx="164592" cy="164592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953512" y="5029200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0" i="0">
                <a:solidFill>
                  <a:srgbClr val="6B7280"/>
                </a:solidFill>
                <a:latin typeface="Calibri"/>
              </a:rPr>
              <a:t>Regulatory / compliance</a:t>
            </a:r>
          </a:p>
        </p:txBody>
      </p:sp>
      <p:sp>
        <p:nvSpPr>
          <p:cNvPr id="66" name="Oval 65"/>
          <p:cNvSpPr/>
          <p:nvPr/>
        </p:nvSpPr>
        <p:spPr>
          <a:xfrm>
            <a:off x="4937760" y="5074920"/>
            <a:ext cx="164592" cy="164592"/>
          </a:xfrm>
          <a:prstGeom prst="ellipse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193792" y="5029200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0" i="0">
                <a:solidFill>
                  <a:srgbClr val="6B7280"/>
                </a:solidFill>
                <a:latin typeface="Calibri"/>
              </a:rPr>
              <a:t>Logistics / transit</a:t>
            </a:r>
          </a:p>
        </p:txBody>
      </p:sp>
      <p:sp>
        <p:nvSpPr>
          <p:cNvPr id="68" name="Oval 67"/>
          <p:cNvSpPr/>
          <p:nvPr/>
        </p:nvSpPr>
        <p:spPr>
          <a:xfrm>
            <a:off x="7178040" y="5074920"/>
            <a:ext cx="164592" cy="164592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34072" y="5029200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0" i="0">
                <a:solidFill>
                  <a:srgbClr val="6B7280"/>
                </a:solidFill>
                <a:latin typeface="Calibri"/>
              </a:rPr>
              <a:t>Destination operations</a:t>
            </a:r>
          </a:p>
        </p:txBody>
      </p:sp>
      <p:sp>
        <p:nvSpPr>
          <p:cNvPr id="70" name="Oval 69"/>
          <p:cNvSpPr/>
          <p:nvPr/>
        </p:nvSpPr>
        <p:spPr>
          <a:xfrm>
            <a:off x="9418320" y="5074920"/>
            <a:ext cx="164592" cy="164592"/>
          </a:xfrm>
          <a:prstGeom prst="ellipse">
            <a:avLst/>
          </a:prstGeom>
          <a:solidFill>
            <a:srgbClr val="455A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674352" y="5029200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0" i="0">
                <a:solidFill>
                  <a:srgbClr val="6B7280"/>
                </a:solidFill>
                <a:latin typeface="Calibri"/>
              </a:rPr>
              <a:t>Closure &amp; reporting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57200" y="5486400"/>
            <a:ext cx="11247120" cy="960120"/>
          </a:xfrm>
          <a:prstGeom prst="roundRect">
            <a:avLst>
              <a:gd name="adj" fmla="val 10000"/>
            </a:avLst>
          </a:prstGeom>
          <a:solidFill>
            <a:srgbClr val="FAFBFD"/>
          </a:solidFill>
          <a:ln>
            <a:solidFill>
              <a:srgbClr val="F5A6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457200" y="5486400"/>
            <a:ext cx="109728" cy="960120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77240" y="5596128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1F3A"/>
                </a:solidFill>
                <a:latin typeface="Calibri"/>
              </a:rPr>
              <a:t>Critical sequencing rule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77240" y="5897880"/>
            <a:ext cx="1078992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1A1A1A"/>
                </a:solidFill>
                <a:latin typeface="Calibri"/>
              </a:rPr>
              <a:t>Phase 3 (Basel notification + Pak-EPA NOC + cement-plant co-processing license) must be FULLY APPROVED before Phase 4 loading. Pre-loading without acknowledgments from both Competent Authorities risks port seizure and forced re-export.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1 — Client Sourcing &amp; Qualification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Identify, audit and contract scrap-tire generators in any South American origin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ORIGIN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Lead generation — </a:t>
            </a:r>
            <a:r>
              <a:rPr sz="1100">
                <a:solidFill>
                  <a:srgbClr val="1A1A1A"/>
                </a:solidFill>
                <a:latin typeface="Calibri"/>
              </a:rPr>
              <a:t>fleet operators, retread shops, mining sites, scrap yards, municipalities.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Initial outreach &amp; NDA — </a:t>
            </a:r>
            <a:r>
              <a:rPr sz="1100">
                <a:solidFill>
                  <a:srgbClr val="1A1A1A"/>
                </a:solidFill>
                <a:latin typeface="Calibri"/>
              </a:rPr>
              <a:t>confidentiality agreement signed before exchanging volumes &amp; pricing.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Inventory audit — </a:t>
            </a:r>
            <a:r>
              <a:rPr sz="1100">
                <a:solidFill>
                  <a:srgbClr val="1A1A1A"/>
                </a:solidFill>
                <a:latin typeface="Calibri"/>
              </a:rPr>
              <a:t>site visit, photos, tonnage estimate, casing condition, contamination check.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Sample acceptance vs. cement-kiln spec — </a:t>
            </a:r>
            <a:r>
              <a:rPr sz="1100">
                <a:solidFill>
                  <a:srgbClr val="1A1A1A"/>
                </a:solidFill>
                <a:latin typeface="Calibri"/>
              </a:rPr>
              <a:t>CV 28–32 MJ/kg, moisture &lt;2%, Cl &lt;0.5%, S &lt;2%.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Commercial offer — </a:t>
            </a:r>
            <a:r>
              <a:rPr sz="1100">
                <a:solidFill>
                  <a:srgbClr val="1A1A1A"/>
                </a:solidFill>
                <a:latin typeface="Calibri"/>
              </a:rPr>
              <a:t>USD/MT, Incoterms (FOB/CIF/DAP), payment (LC at sight or 30-day TT), volume.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41324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7200" y="541324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792" y="557784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557784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45896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Supply agreement signed — </a:t>
            </a:r>
            <a:r>
              <a:rPr sz="1100">
                <a:solidFill>
                  <a:srgbClr val="1A1A1A"/>
                </a:solidFill>
                <a:latin typeface="Calibri"/>
              </a:rPr>
              <a:t>quality spec annexed; failure-mode clauses included.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Mutual NDA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Letter of Intent (LOI)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Site inspection report (photos + tonnage)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Quality specification sheet (kiln-grade)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Supply &amp; Purchase Agreement (SPA)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43800" y="363016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616952" y="363016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27848" y="363016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KYC / AML pack on supplier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2 — Pre-Shipment Preparation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Sorting, optional shredding, decontamination, consolidation, independent inspection &amp; loading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ORIGIN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Sorting &amp; grading — </a:t>
            </a:r>
            <a:r>
              <a:rPr sz="1100">
                <a:solidFill>
                  <a:srgbClr val="1A1A1A"/>
                </a:solidFill>
                <a:latin typeface="Calibri"/>
              </a:rPr>
              <a:t>separate whole tires from scrap, remove rims and metal rings as required.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Optional shredding — </a:t>
            </a:r>
            <a:r>
              <a:rPr sz="1100">
                <a:solidFill>
                  <a:srgbClr val="1A1A1A"/>
                </a:solidFill>
                <a:latin typeface="Calibri"/>
              </a:rPr>
              <a:t>to 50–150 mm chips for main-burner injection; whole tires for precalciner.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Decontamination — </a:t>
            </a:r>
            <a:r>
              <a:rPr sz="1100">
                <a:solidFill>
                  <a:srgbClr val="1A1A1A"/>
                </a:solidFill>
                <a:latin typeface="Calibri"/>
              </a:rPr>
              <a:t>remove soil, water, organic debris (vector-control mandatory in BR/CO).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Consolidation to container quantity — </a:t>
            </a:r>
            <a:r>
              <a:rPr sz="1100">
                <a:solidFill>
                  <a:srgbClr val="1A1A1A"/>
                </a:solidFill>
                <a:latin typeface="Calibri"/>
              </a:rPr>
              <a:t>≈ 22 MT whole / 25 MT shred per 40' HC.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Pre-Shipment Inspection (PSI) — </a:t>
            </a:r>
            <a:r>
              <a:rPr sz="1100">
                <a:solidFill>
                  <a:srgbClr val="1A1A1A"/>
                </a:solidFill>
                <a:latin typeface="Calibri"/>
              </a:rPr>
              <a:t>SGS · Bureau Veritas · Intertek · Cotecna; quantity, quality, photos.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41324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7200" y="541324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792" y="557784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557784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45896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Supervised stuffing &amp; sealing — </a:t>
            </a:r>
            <a:r>
              <a:rPr sz="1100">
                <a:solidFill>
                  <a:srgbClr val="1A1A1A"/>
                </a:solidFill>
                <a:latin typeface="Calibri"/>
              </a:rPr>
              <a:t>bolt + cable seal numbers logged; photo archive.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Weighbridge tickets (per truck in)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Container packing list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Pre-Shipment Inspection (PSI) certificate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Fumigation / phytosanitary certificate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Vector-control declaration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43800" y="363016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616952" y="363016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27848" y="363016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Loading photo log + seal register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43800" y="407822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616952" y="407822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27848" y="407822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Certificate of Analysis (CoA)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3 — Regulatory &amp; Cross-Border Approvals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Basel notifications + origin export permits + Pakistan import NOCs — must be in place BEFORE loading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COMPLIANCE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Basel Convention prior notification — </a:t>
            </a:r>
            <a:r>
              <a:rPr sz="1100">
                <a:solidFill>
                  <a:srgbClr val="1A1A1A"/>
                </a:solidFill>
                <a:latin typeface="Calibri"/>
              </a:rPr>
              <a:t>HS 4012.20; Annex IX B3140 preferred. Both CAs must acknowledge in writing.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4230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4230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0690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0690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18802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Origin environmental export authorization — </a:t>
            </a:r>
            <a:r>
              <a:rPr sz="1100">
                <a:solidFill>
                  <a:srgbClr val="1A1A1A"/>
                </a:solidFill>
                <a:latin typeface="Calibri"/>
              </a:rPr>
              <a:t>BR-IBAMA · CL-MMA · AR-SAyDS · PE-MINAM · CO-ANLA · UY-MA.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89472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89472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05932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05932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294044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Pak-EPA NOC — </a:t>
            </a:r>
            <a:r>
              <a:rPr sz="1100">
                <a:solidFill>
                  <a:srgbClr val="1A1A1A"/>
                </a:solidFill>
                <a:latin typeface="Calibri"/>
              </a:rPr>
              <a:t>issued under Hazardous Substances Rules 2003.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64714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64714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81174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81174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69286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Provincial EPA NOC — </a:t>
            </a:r>
            <a:r>
              <a:rPr sz="1100">
                <a:solidFill>
                  <a:srgbClr val="1A1A1A"/>
                </a:solidFill>
                <a:latin typeface="Calibri"/>
              </a:rPr>
              <a:t>Sindh / Punjab / KP per cement-plant location.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39956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39956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56416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56416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44528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MoCC approval — </a:t>
            </a:r>
            <a:r>
              <a:rPr sz="1100">
                <a:solidFill>
                  <a:srgbClr val="1A1A1A"/>
                </a:solidFill>
                <a:latin typeface="Calibri"/>
              </a:rPr>
              <a:t>Pakistan's Basel Competent Authority sign-off.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15198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7200" y="515198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792" y="53165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53165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19770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Cement plant co-processing license — </a:t>
            </a:r>
            <a:r>
              <a:rPr sz="1100">
                <a:solidFill>
                  <a:srgbClr val="1A1A1A"/>
                </a:solidFill>
                <a:latin typeface="Calibri"/>
              </a:rPr>
              <a:t>facility authorized under SRO; capacity letter attached.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7200" y="5904408"/>
            <a:ext cx="6858000" cy="697556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57200" y="5904408"/>
            <a:ext cx="54864" cy="69755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21792" y="606900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606900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97280" y="5950128"/>
            <a:ext cx="6126480" cy="6061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SBP / EIF registration — </a:t>
            </a:r>
            <a:r>
              <a:rPr sz="1100">
                <a:solidFill>
                  <a:srgbClr val="1A1A1A"/>
                </a:solidFill>
                <a:latin typeface="Calibri"/>
              </a:rPr>
              <a:t>via importer's bank; LC opened or TT advance arranged.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Basel Notification Document — Annex IA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Basel Movement Document — Annex IB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Origin export environmental permit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Pak-EPA NOC (federal)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Provincial EPA NOC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543800" y="363016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616952" y="363016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27848" y="363016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MoCC / Basel CA approval letter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543800" y="407822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616952" y="407822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27848" y="407822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Co-processing authorization &amp; capacity letter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543800" y="452628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616952" y="452628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927848" y="452628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Bank EIF / LC / TT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4 — Origin Customs &amp; Vessel Loading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Export declaration, terminal handover, vessel booking, Bill of Lading, marine insurance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ORIGIN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Customs export declaration — </a:t>
            </a:r>
            <a:r>
              <a:rPr sz="1100">
                <a:solidFill>
                  <a:srgbClr val="1A1A1A"/>
                </a:solidFill>
                <a:latin typeface="Calibri"/>
              </a:rPr>
              <a:t>BR DU-E · CL DUS · AR DJVE · PE DAM · CO DEX · UY DUA.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Anti-narcotic / canine inspection — </a:t>
            </a:r>
            <a:r>
              <a:rPr sz="1100">
                <a:solidFill>
                  <a:srgbClr val="1A1A1A"/>
                </a:solidFill>
                <a:latin typeface="Calibri"/>
              </a:rPr>
              <a:t>mandatory in CO / PE / EC; risk-based elsewhere.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Container handed to terminal — </a:t>
            </a:r>
            <a:r>
              <a:rPr sz="1100">
                <a:solidFill>
                  <a:srgbClr val="1A1A1A"/>
                </a:solidFill>
                <a:latin typeface="Calibri"/>
              </a:rPr>
              <a:t>against Equipment Interchange Receipt.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Vessel booking confirmed — </a:t>
            </a:r>
            <a:r>
              <a:rPr sz="1100">
                <a:solidFill>
                  <a:srgbClr val="1A1A1A"/>
                </a:solidFill>
                <a:latin typeface="Calibri"/>
              </a:rPr>
              <a:t>Hapag-Lloyd · MSC · Maersk · CMA CGM · ONE · ZIM.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Mate's receipt issued — </a:t>
            </a:r>
            <a:r>
              <a:rPr sz="1100">
                <a:solidFill>
                  <a:srgbClr val="1A1A1A"/>
                </a:solidFill>
                <a:latin typeface="Calibri"/>
              </a:rPr>
              <a:t>on board → original Bill of Lading printed by line.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41324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7200" y="541324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792" y="557784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557784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45896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Marine cargo insurance — </a:t>
            </a:r>
            <a:r>
              <a:rPr sz="1100">
                <a:solidFill>
                  <a:srgbClr val="1A1A1A"/>
                </a:solidFill>
                <a:latin typeface="Calibri"/>
              </a:rPr>
              <a:t>Institute Cargo Clauses A or C; value = CIF × 110%.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Customs export declaration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Commercial Invoice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Packing List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Bill of Lading (original 3/3)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Certificate of Origin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43800" y="363016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616952" y="363016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27848" y="363016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Marine insurance certificate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43800" y="407822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616952" y="407822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27848" y="407822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Mate's receipt + EIR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543800" y="452628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616952" y="452628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27848" y="452628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Anti-narcotic clearance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5 — Ocean Transit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35–55 days at sea with shipping-line tracking, ETA updates and active cargo cover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TRANSIT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East-coast routing — </a:t>
            </a:r>
            <a:r>
              <a:rPr sz="1100">
                <a:solidFill>
                  <a:srgbClr val="1A1A1A"/>
                </a:solidFill>
                <a:latin typeface="Calibri"/>
              </a:rPr>
              <a:t>Santos · Buenos Aires · Montevideo → Cape of Good Hope → Karachi (40–50 days).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West-coast routing — </a:t>
            </a:r>
            <a:r>
              <a:rPr sz="1100">
                <a:solidFill>
                  <a:srgbClr val="1A1A1A"/>
                </a:solidFill>
                <a:latin typeface="Calibri"/>
              </a:rPr>
              <a:t>San Antonio · Callao · Buenaventura → Panama → Suez → Karachi (45–55 days).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Daily / weekly tracking — </a:t>
            </a:r>
            <a:r>
              <a:rPr sz="1100">
                <a:solidFill>
                  <a:srgbClr val="1A1A1A"/>
                </a:solidFill>
                <a:latin typeface="Calibri"/>
              </a:rPr>
              <a:t>via line booking; ETAs pushed to importer + plant logistics.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Document courier — </a:t>
            </a:r>
            <a:r>
              <a:rPr sz="1100">
                <a:solidFill>
                  <a:srgbClr val="1A1A1A"/>
                </a:solidFill>
                <a:latin typeface="Calibri"/>
              </a:rPr>
              <a:t>originals (B/L, COO, CoA, Annex IB) sent via DHL / FedEx so docs arrive ahead of vessel.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Insurance active — </a:t>
            </a:r>
            <a:r>
              <a:rPr sz="1100">
                <a:solidFill>
                  <a:srgbClr val="1A1A1A"/>
                </a:solidFill>
                <a:latin typeface="Calibri"/>
              </a:rPr>
              <a:t>warehouse-to-warehouse from origin yard to plant gate.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Vessel tracking log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Courier airway bill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Updated ETA notices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Deviation / general-average notices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6 — Pakistan Port Arrival &amp; Customs Clearance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Karachi Port / Port Qasim — WeBOC declaration, EPA examination, duty payment, release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PAKISTAN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Arrival notice — </a:t>
            </a:r>
            <a:r>
              <a:rPr sz="1100">
                <a:solidFill>
                  <a:srgbClr val="1A1A1A"/>
                </a:solidFill>
                <a:latin typeface="Calibri"/>
              </a:rPr>
              <a:t>issued by line; importer pays charges &amp; surrenders OBL → Delivery Order.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Goods Declaration filed in WeBOC — </a:t>
            </a:r>
            <a:r>
              <a:rPr sz="1100">
                <a:solidFill>
                  <a:srgbClr val="1A1A1A"/>
                </a:solidFill>
                <a:latin typeface="Calibri"/>
              </a:rPr>
              <a:t>PCT 4012.20.00; clearing agent assigned.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Customs assessment — </a:t>
            </a:r>
            <a:r>
              <a:rPr sz="1100">
                <a:solidFill>
                  <a:srgbClr val="1A1A1A"/>
                </a:solidFill>
                <a:latin typeface="Calibri"/>
              </a:rPr>
              <a:t>physical examination, weighing, document scrutiny.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Pak-EPA / MoCC examination — </a:t>
            </a:r>
            <a:r>
              <a:rPr sz="1100">
                <a:solidFill>
                  <a:srgbClr val="1A1A1A"/>
                </a:solidFill>
                <a:latin typeface="Calibri"/>
              </a:rPr>
              <a:t>verifies federal NOC, Annex IB, co-processing endorsement.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Duty &amp; tax — </a:t>
            </a:r>
            <a:r>
              <a:rPr sz="1100">
                <a:solidFill>
                  <a:srgbClr val="1A1A1A"/>
                </a:solidFill>
                <a:latin typeface="Calibri"/>
              </a:rPr>
              <a:t>Customs duty + GST + WHT + ACD; check applicable SRO concessions.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41324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7200" y="541324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792" y="557784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557784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45896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Release order — </a:t>
            </a:r>
            <a:r>
              <a:rPr sz="1100">
                <a:solidFill>
                  <a:srgbClr val="1A1A1A"/>
                </a:solidFill>
                <a:latin typeface="Calibri"/>
              </a:rPr>
              <a:t>container picked up by inland trucker.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Arrival notice + Delivery Order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Goods Declaration (WeBOC)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Duty &amp; tax payment challans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Customs examination report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EPA / MoCC examination report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43800" y="363016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616952" y="363016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27848" y="363016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Annex IB countersigned at port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43800" y="407822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616952" y="407822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27848" y="407822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Out-of-Charge / Release order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7 — Inland Transport to Cement Plant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Trucking from Karachi / Port Qasim to plant gate (100 km – 1,500 km)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TRANSIT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Trucker dispatched — </a:t>
            </a:r>
            <a:r>
              <a:rPr sz="1100">
                <a:solidFill>
                  <a:srgbClr val="1A1A1A"/>
                </a:solidFill>
                <a:latin typeface="Calibri"/>
              </a:rPr>
              <a:t>flatbed or tipper based on TDF format; route plan agreed.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Plant routing — </a:t>
            </a:r>
            <a:r>
              <a:rPr sz="1100">
                <a:solidFill>
                  <a:srgbClr val="1A1A1A"/>
                </a:solidFill>
                <a:latin typeface="Calibri"/>
              </a:rPr>
              <a:t>Lucky Karachi 100 km · DG Khan ~1,200 · Maple Leaf ~1,300 · Bestway Hattar ~1,400.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Weighbridge readings — </a:t>
            </a:r>
            <a:r>
              <a:rPr sz="1100">
                <a:solidFill>
                  <a:srgbClr val="1A1A1A"/>
                </a:solidFill>
                <a:latin typeface="Calibri"/>
              </a:rPr>
              <a:t>at port-out and plant-in; both retained for reconciliation.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Plant gate receipt — </a:t>
            </a:r>
            <a:r>
              <a:rPr sz="1100">
                <a:solidFill>
                  <a:srgbClr val="1A1A1A"/>
                </a:solidFill>
                <a:latin typeface="Calibri"/>
              </a:rPr>
              <a:t>container handed for de-vanning.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Inland transport waybill / bilty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Trucker insurance certificate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Port-out + plant-in weighbridge tickets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Plant gate receipt (signed)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8 — Plant Receipt &amp; Kiln Co-Processing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Quality verification, acceptance, kiln feed, emission monitoring, final destruction certificate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PAKISTAN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Lab quality verification — </a:t>
            </a:r>
            <a:r>
              <a:rPr sz="1100">
                <a:solidFill>
                  <a:srgbClr val="1A1A1A"/>
                </a:solidFill>
                <a:latin typeface="Calibri"/>
              </a:rPr>
              <a:t>moisture, CV, ash, Cl, S, metals (Hg, Cd, Pb).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Acceptance certificate — </a:t>
            </a:r>
            <a:r>
              <a:rPr sz="1100">
                <a:solidFill>
                  <a:srgbClr val="1A1A1A"/>
                </a:solidFill>
                <a:latin typeface="Calibri"/>
              </a:rPr>
              <a:t>issued (or rejection / partial acceptance lodged).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Storage — </a:t>
            </a:r>
            <a:r>
              <a:rPr sz="1100">
                <a:solidFill>
                  <a:srgbClr val="1A1A1A"/>
                </a:solidFill>
                <a:latin typeface="Calibri"/>
              </a:rPr>
              <a:t>covered yard or dedicated TDF silo to prevent moisture pickup.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Kiln feed — </a:t>
            </a:r>
            <a:r>
              <a:rPr sz="1100">
                <a:solidFill>
                  <a:srgbClr val="1A1A1A"/>
                </a:solidFill>
                <a:latin typeface="Calibri"/>
              </a:rPr>
              <a:t>whole tires at precalciner; shred at main burner. Substitution rate 10–25%.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Continuous emission monitoring — </a:t>
            </a:r>
            <a:r>
              <a:rPr sz="1100">
                <a:solidFill>
                  <a:srgbClr val="1A1A1A"/>
                </a:solidFill>
                <a:latin typeface="Calibri"/>
              </a:rPr>
              <a:t>dioxins/furans, HCl, SOx, NOx vs. Pakistan NEQS.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41324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7200" y="541324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792" y="557784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557784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45896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Final destruction certificate — </a:t>
            </a:r>
            <a:r>
              <a:rPr sz="1100">
                <a:solidFill>
                  <a:srgbClr val="1A1A1A"/>
                </a:solidFill>
                <a:latin typeface="Calibri"/>
              </a:rPr>
              <a:t>issued by plant — closes the Basel loop.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Plant lab analysis report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Acceptance / rejection certificate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Co-processing log (date, tonnage, kiln)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Emission monitoring records (CEMS)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Final destruction / disposal certificate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Phase 9 — Closure, Basel Return &amp; Settlement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Annex IB returned within 180 days · supplier paid · annual reporting · re-order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5695" y="292608"/>
            <a:ext cx="1828800" cy="365760"/>
          </a:xfrm>
          <a:prstGeom prst="roundRect">
            <a:avLst>
              <a:gd name="adj" fmla="val 40000"/>
            </a:avLst>
          </a:prstGeom>
          <a:solidFill>
            <a:srgbClr val="455A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05695" y="292608"/>
            <a:ext cx="182880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CLOSURE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6858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PROCESS STEPS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89888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1389888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1554480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15544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1435608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Basel Annex IB — </a:t>
            </a:r>
            <a:r>
              <a:rPr sz="1100">
                <a:solidFill>
                  <a:srgbClr val="1A1A1A"/>
                </a:solidFill>
                <a:latin typeface="Calibri"/>
              </a:rPr>
              <a:t>signed by importer/disposer → returned to exporter → submitted to origin CA within 180 days.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194560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1792" y="2359152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59152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240280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Payment release — </a:t>
            </a:r>
            <a:r>
              <a:rPr sz="1100">
                <a:solidFill>
                  <a:srgbClr val="1A1A1A"/>
                </a:solidFill>
                <a:latin typeface="Calibri"/>
              </a:rPr>
              <a:t>to South American supplier per LC terms or TT.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99232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99232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163824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163824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044952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Annual Basel report — </a:t>
            </a:r>
            <a:r>
              <a:rPr sz="1100">
                <a:solidFill>
                  <a:srgbClr val="1A1A1A"/>
                </a:solidFill>
                <a:latin typeface="Calibri"/>
              </a:rPr>
              <a:t>filed by exporter to origin CA — total volumes, breakdown, incidents.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03904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3803904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21792" y="3968496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968496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3849624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Performance review — </a:t>
            </a:r>
            <a:r>
              <a:rPr sz="1100">
                <a:solidFill>
                  <a:srgbClr val="1A1A1A"/>
                </a:solidFill>
                <a:latin typeface="Calibri"/>
              </a:rPr>
              <a:t>with cement plant — quality, substitution, emissions, savings vs. coal.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608576"/>
            <a:ext cx="6858000" cy="713232"/>
          </a:xfrm>
          <a:prstGeom prst="rect">
            <a:avLst/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608576"/>
            <a:ext cx="54864" cy="713232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1792" y="4773168"/>
            <a:ext cx="365760" cy="365760"/>
          </a:xfrm>
          <a:prstGeom prst="ellipse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4773168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654296"/>
            <a:ext cx="6126480" cy="6217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E1F3A"/>
                </a:solidFill>
                <a:latin typeface="Calibri"/>
              </a:rPr>
              <a:t>Re-order — </a:t>
            </a:r>
            <a:r>
              <a:rPr sz="1100">
                <a:solidFill>
                  <a:srgbClr val="1A1A1A"/>
                </a:solidFill>
                <a:latin typeface="Calibri"/>
              </a:rPr>
              <a:t>next purchase order under standing supply agreement.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43800" y="100584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6B7280"/>
                </a:solidFill>
                <a:latin typeface="Calibri"/>
              </a:rPr>
              <a:t>DOCUMENTS PRODUCED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43800" y="1389888"/>
            <a:ext cx="4206240" cy="384048"/>
          </a:xfrm>
          <a:prstGeom prst="rect">
            <a:avLst/>
          </a:prstGeom>
          <a:solidFill>
            <a:srgbClr val="FFEBEE"/>
          </a:solidFill>
          <a:ln>
            <a:solidFill>
              <a:srgbClr val="FF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616952" y="1389888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C62828"/>
                </a:solidFill>
                <a:latin typeface="Calibri"/>
              </a:rPr>
              <a:t>⚠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27848" y="1389888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Signed Annex IB returned to origin CA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543800" y="1837944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616952" y="1837944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27848" y="1837944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SWIFT / payment proof to supplier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543800" y="2286000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616952" y="2286000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27848" y="2286000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Annual Basel report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43800" y="2734056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616952" y="2734056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27848" y="2734056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Plant performance scorecard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43800" y="3182112"/>
            <a:ext cx="4206240" cy="384048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616952" y="3182112"/>
            <a:ext cx="320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5A623"/>
                </a:solidFill>
                <a:latin typeface="Calibri"/>
              </a:rPr>
              <a:t>▤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27848" y="3182112"/>
            <a:ext cx="3749040" cy="38404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Next PO + shipping instruction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Compliance Quick Reference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Key authorities, codes and ports across both ends of the chain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051560"/>
            <a:ext cx="5577840" cy="2423160"/>
          </a:xfrm>
          <a:prstGeom prst="roundRect">
            <a:avLst>
              <a:gd name="adj" fmla="val 4000"/>
            </a:avLst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1051560"/>
            <a:ext cx="164592" cy="242316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143000"/>
            <a:ext cx="5120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1F3A"/>
                </a:solidFill>
                <a:latin typeface="Calibri"/>
              </a:rPr>
              <a:t>Origin (South America)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155448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Basel Convention — used pneumatic tires (B3140)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1847088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BR IBAMA · CL MMA · AR SAyDS · PE MINAM · CO ANLA · UY 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139696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HS code 4012.20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432304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Origin ports: Santos, Buenos Aires, San Antonio,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2724912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Callao, Buenaventura, Paranaguá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051560"/>
            <a:ext cx="5577840" cy="2423160"/>
          </a:xfrm>
          <a:prstGeom prst="roundRect">
            <a:avLst>
              <a:gd name="adj" fmla="val 4000"/>
            </a:avLst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1051560"/>
            <a:ext cx="164592" cy="242316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37960" y="1143000"/>
            <a:ext cx="5120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1F3A"/>
                </a:solidFill>
                <a:latin typeface="Calibri"/>
              </a:rPr>
              <a:t>Pakistan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155448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Pak-EPA NOC (Hazardous Substances Rules 2003)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9400" y="1847088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Provincial EPA NOC (Sindh / Punjab / KP)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2139696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MoCC — Basel Competent Authority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2432304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Cement plant co-processing license under SRO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29400" y="2724912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WeBOC GD · PCT 4012.20.00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01752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Ports: Karachi (KPT) · Port Qasim (PQA)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703320"/>
            <a:ext cx="5577840" cy="2423160"/>
          </a:xfrm>
          <a:prstGeom prst="roundRect">
            <a:avLst>
              <a:gd name="adj" fmla="val 4000"/>
            </a:avLst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7200" y="3703320"/>
            <a:ext cx="164592" cy="2423160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3794760"/>
            <a:ext cx="5120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1F3A"/>
                </a:solidFill>
                <a:latin typeface="Calibri"/>
              </a:rPr>
              <a:t>Critical Documents (must travel with shipment)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" y="420624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Bill of Lading (original) · Commercial Invoice · Packing List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4498848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Certificate of Origin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4791456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Basel Annex IB (Movement Document)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8680" y="5084064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PSI certificate · Marine insurance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680" y="5376672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Pak-EPA NOC · Provincial NOC · MoCC approval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" y="566928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Cement plant co-processing authorization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17920" y="3703320"/>
            <a:ext cx="5577840" cy="2423160"/>
          </a:xfrm>
          <a:prstGeom prst="roundRect">
            <a:avLst>
              <a:gd name="adj" fmla="val 4000"/>
            </a:avLst>
          </a:prstGeom>
          <a:solidFill>
            <a:srgbClr val="FAFBFD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17920" y="3703320"/>
            <a:ext cx="164592" cy="2423160"/>
          </a:xfrm>
          <a:prstGeom prst="rect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37960" y="3794760"/>
            <a:ext cx="5120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1F3A"/>
                </a:solidFill>
                <a:latin typeface="Calibri"/>
              </a:rPr>
              <a:t>Top Failure Modes to Avoid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29400" y="420624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Loading before Basel notification acknowledged by both CAs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9400" y="4498848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HS-code misclassification (4012.20 vs 4004) → Customs hold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9400" y="4791456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Moisture &gt; 2% on arrival → kiln rejection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29400" y="5084064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Rims attached when plant requires whole-tire-no-metal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29400" y="5376672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Annex IB not returned in 180 days → next-shipment block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29400" y="5669280"/>
            <a:ext cx="50292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A1A1A"/>
                </a:solidFill>
                <a:latin typeface="Calibri"/>
              </a:rPr>
              <a:t>• Provincial EPA NOC missed → port-side seizure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13232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868680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Master Document Checklist by Phase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"/>
            <a:ext cx="86868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C9D2E0"/>
                </a:solidFill>
                <a:latin typeface="Calibri"/>
              </a:rPr>
              <a:t>Single page — every document required across the 9 phases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1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00" b="0" i="0">
                <a:solidFill>
                  <a:srgbClr val="B0BACB"/>
                </a:solidFill>
                <a:latin typeface="Calibri"/>
              </a:rPr>
              <a:t>TDF Supply Chain  ·  South America → Pakistan Cement Plant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960120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960120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1 — Sourcing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123444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123444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NDA · LOI · Site inspection report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490472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1490472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Quality spec · SPA · KYC pack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1801368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1801368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2 — Pre-shipment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07568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" y="207568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Weighbridge · Packing list · PSI certificate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233172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233172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Fumigation · Vector-control · Photos · CoA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42616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2642616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3 — Regulatory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2916936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1792" y="2916936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Basel Annex IA + IB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17296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1792" y="317296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Origin export permit · Pak-EPA NOC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42900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342900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Provincial EPA NOC · MoCC approval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85032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3685032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Co-processing license · EIF / LC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3995928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95928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4 — Customs / Loading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27024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1792" y="427024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Export declaration · Commercial invoice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452628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1792" y="452628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Packing list · BL · COO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782312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1792" y="4782312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Marine insurance · EIR · Anti-narcotic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5093208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" y="5093208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5 — Transit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536752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1792" y="536752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Tracking log · Courier AWB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57200" y="562356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1792" y="562356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ETA notices · Deviation notices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263640" y="960120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0" y="960120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6 — Pakistan Customs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263640" y="123444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428232" y="123444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Arrival notice + DO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263640" y="1490472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28232" y="1490472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WeBOC Goods Declaration · Duty challans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263640" y="1746504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28232" y="1746504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Customs examination report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63640" y="2002536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28232" y="2002536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EPA / MoCC examination · Annex IB countersigned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263640" y="225856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28232" y="225856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Out-of-Charge / Release order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63640" y="2569464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0" y="2569464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7 — Inland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263640" y="2843784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28232" y="2843784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Transport waybill · Trucker insurance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263640" y="3099816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28232" y="3099816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Port-out + plant-in weighbridge tickets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263640" y="335584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28232" y="335584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Plant gate receipt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263640" y="3666744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00800" y="3666744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8 — Plant / Kiln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263640" y="3941064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28232" y="3941064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Lab analysis report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63640" y="4197096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28232" y="4197096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Acceptance certificate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263640" y="445312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428232" y="445312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Co-processing log · CEMS records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263640" y="470916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428232" y="470916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Final destruction certificate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263640" y="5020056"/>
            <a:ext cx="5486400" cy="274320"/>
          </a:xfrm>
          <a:prstGeom prst="rect">
            <a:avLst/>
          </a:prstGeom>
          <a:solidFill>
            <a:srgbClr val="0E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400800" y="5020056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050" b="1" i="0">
                <a:solidFill>
                  <a:srgbClr val="F5A623"/>
                </a:solidFill>
                <a:latin typeface="Calibri"/>
              </a:rPr>
              <a:t>PHASE 9 — Closure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263640" y="5294376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428232" y="5294376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Signed Annex IB returned (180 days)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263640" y="5550408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428232" y="5550408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Payment proof · Annual Basel report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263640" y="5806440"/>
            <a:ext cx="5486400" cy="256032"/>
          </a:xfrm>
          <a:prstGeom prst="rect">
            <a:avLst/>
          </a:prstGeom>
          <a:solidFill>
            <a:srgbClr val="FFF8EC"/>
          </a:solidFill>
          <a:ln>
            <a:solidFill>
              <a:srgbClr val="FCE4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428232" y="5806440"/>
            <a:ext cx="5257800" cy="25603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Calibri"/>
              </a:rPr>
              <a:t>▤  Performance scorecard · Next PO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